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6" r:id="rId3"/>
    <p:sldId id="284" r:id="rId4"/>
    <p:sldId id="285" r:id="rId5"/>
    <p:sldId id="282" r:id="rId6"/>
    <p:sldId id="283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D2DD8F"/>
    <a:srgbClr val="D5D000"/>
    <a:srgbClr val="CC0000"/>
    <a:srgbClr val="E2DD00"/>
    <a:srgbClr val="716A3F"/>
    <a:srgbClr val="FAF400"/>
    <a:srgbClr val="E6AD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739" autoAdjust="0"/>
    <p:restoredTop sz="94324" autoAdjust="0"/>
  </p:normalViewPr>
  <p:slideViewPr>
    <p:cSldViewPr showGuides="1">
      <p:cViewPr varScale="1">
        <p:scale>
          <a:sx n="73" d="100"/>
          <a:sy n="73" d="100"/>
        </p:scale>
        <p:origin x="-3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4E55B32-2A82-43D6-B7E3-51C312CFA86A}" type="datetimeFigureOut">
              <a:rPr lang="en-US"/>
              <a:pPr>
                <a:defRPr/>
              </a:pPr>
              <a:t>1/27/2011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Confidential © 2011 Wipro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E639477-5430-4E7A-AAEA-5BEA3119E4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0D40B8-C014-4155-99F1-A25C106EB589}" type="datetimeFigureOut">
              <a:rPr lang="en-US"/>
              <a:pPr>
                <a:defRPr/>
              </a:pPr>
              <a:t>1/27/2011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Confidential © 2011 Wipro Ltd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BC0AE75-E1C1-4580-A7AD-83FFFB2CA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Confidential © 2011 Wipro Ltd</a:t>
            </a:r>
            <a:endParaRPr lang="en-US" dirty="0" smtClean="0"/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165FF5-8872-4632-9551-673F55F2607B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© 2011 Wipro Ltd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C0AE75-E1C1-4580-A7AD-83FFFB2CA96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e:\My Documents\1 Temple\1 Wipro\1 On-going Jobs\Corporate ppt\Abstract\corp ppt_Intro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2672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rot="5400000">
            <a:off x="1676401" y="2971800"/>
            <a:ext cx="3352800" cy="3175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906044"/>
            <a:ext cx="5791200" cy="1981200"/>
          </a:xfrm>
        </p:spPr>
        <p:txBody>
          <a:bodyPr>
            <a:normAutofit/>
          </a:bodyPr>
          <a:lstStyle>
            <a:lvl1pPr algn="r">
              <a:defRPr sz="3600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2" descr="E:\My Documents\1 Temple\1 Wipro\1 On-going Jobs\Corporate ppt\z+ final\TMPLTS\WIPRO-LOW RES JPG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1371600"/>
            <a:ext cx="2743200" cy="2743200"/>
          </a:xfrm>
          <a:prstGeom prst="rect">
            <a:avLst/>
          </a:prstGeom>
          <a:noFill/>
        </p:spPr>
      </p:pic>
      <p:sp>
        <p:nvSpPr>
          <p:cNvPr id="14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</a:t>
            </a:r>
            <a:r>
              <a:rPr lang="en-US" sz="800" dirty="0" smtClean="0">
                <a:solidFill>
                  <a:schemeClr val="tx1"/>
                </a:solidFill>
              </a:rPr>
              <a:t>-  Confidential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Voi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My Documents\1 Temple\1 Wipro\1 On-going Jobs\Corporate ppt\z+ final\TMPLTS\3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1pPr>
              <a:defRPr sz="2000">
                <a:latin typeface="Gill Sans MT" pitchFamily="34" charset="0"/>
              </a:defRPr>
            </a:lvl1pPr>
            <a:lvl2pPr>
              <a:defRPr sz="1800">
                <a:latin typeface="Gill Sans MT" pitchFamily="34" charset="0"/>
              </a:defRPr>
            </a:lvl2pPr>
            <a:lvl3pPr>
              <a:defRPr sz="1600">
                <a:latin typeface="Gill Sans MT" pitchFamily="34" charset="0"/>
              </a:defRPr>
            </a:lvl3pPr>
            <a:lvl4pPr>
              <a:defRPr sz="1400">
                <a:latin typeface="Gill Sans MT" pitchFamily="34" charset="0"/>
              </a:defRPr>
            </a:lvl4pPr>
            <a:lvl5pPr>
              <a:defRPr sz="1200">
                <a:latin typeface="Gill Sans M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5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541" y="301152"/>
            <a:ext cx="7563358" cy="914400"/>
          </a:xfrm>
        </p:spPr>
        <p:txBody>
          <a:bodyPr>
            <a:normAutofit/>
          </a:bodyPr>
          <a:lstStyle>
            <a:lvl1pPr algn="l">
              <a:defRPr sz="3200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My Documents\1 Temple\1 Wipro\1 On-going Jobs\Corporate ppt\z+ final\TMPLTS\1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1pPr>
              <a:defRPr sz="2000">
                <a:latin typeface="Gill Sans MT" pitchFamily="34" charset="0"/>
              </a:defRPr>
            </a:lvl1pPr>
            <a:lvl2pPr>
              <a:defRPr sz="1800">
                <a:latin typeface="Gill Sans MT" pitchFamily="34" charset="0"/>
              </a:defRPr>
            </a:lvl2pPr>
            <a:lvl3pPr>
              <a:defRPr sz="1600">
                <a:latin typeface="Gill Sans MT" pitchFamily="34" charset="0"/>
              </a:defRPr>
            </a:lvl3pPr>
            <a:lvl4pPr>
              <a:defRPr sz="1400">
                <a:latin typeface="Gill Sans MT" pitchFamily="34" charset="0"/>
              </a:defRPr>
            </a:lvl4pPr>
            <a:lvl5pPr>
              <a:defRPr sz="1200">
                <a:latin typeface="Gill Sans M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4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541" y="301152"/>
            <a:ext cx="7563358" cy="914400"/>
          </a:xfrm>
        </p:spPr>
        <p:txBody>
          <a:bodyPr>
            <a:normAutofit/>
          </a:bodyPr>
          <a:lstStyle>
            <a:lvl1pPr algn="l">
              <a:defRPr sz="3200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E:\My Documents\1 Temple\1 Wipro\1 On-going Jobs\Corporate ppt\z+ final\TMPLTS\8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6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0" y="178103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178103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2" descr="E:\My Documents\1 Temple\1 Wipro\1 On-going Jobs\Corporate ppt\z+ final\TMPLTS\6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10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178103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2" name="Picture 2" descr="E:\My Documents\1 Temple\1 Wipro\1 On-going Jobs\Corporate ppt\z+ final\TMPLTS\4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13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7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Voi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178103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2" descr="E:\My Documents\1 Temple\1 Wipro\1 On-going Jobs\Corporate ppt\z+ final\TMPLTS\3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9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My Documents\1 Temple\1 Wipro\1 On-going Jobs\Corporate ppt\z+ final\TMPLTS\1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7778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178103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E:\My Documents\1 Temple\1 Wipro\1 On-going Jobs\Corporate ppt\z+ final\TMPLTS\8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/>
        </p:nvCxnSpPr>
        <p:spPr>
          <a:xfrm>
            <a:off x="0" y="914400"/>
            <a:ext cx="7543800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8600" y="1295400"/>
            <a:ext cx="3008313" cy="1009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346450" y="1295399"/>
            <a:ext cx="5111750" cy="510540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305051"/>
            <a:ext cx="3008313" cy="4095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Footer Placeholder 3"/>
          <p:cNvSpPr txBox="1">
            <a:spLocks/>
          </p:cNvSpPr>
          <p:nvPr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9" name="Slide Number Placeholder 6"/>
          <p:cNvSpPr txBox="1">
            <a:spLocks/>
          </p:cNvSpPr>
          <p:nvPr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E:\My Documents\1 Temple\1 Wipro\1 On-going Jobs\Corporate ppt\z+ final\TMPLTS\6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 userDrawn="1"/>
        </p:nvCxnSpPr>
        <p:spPr>
          <a:xfrm>
            <a:off x="0" y="914400"/>
            <a:ext cx="7543800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295400"/>
            <a:ext cx="3008313" cy="1009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346450" y="1295399"/>
            <a:ext cx="5111750" cy="510540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305051"/>
            <a:ext cx="3008313" cy="4095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6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E:\My Documents\1 Temple\1 Wipro\1 On-going Jobs\Corporate ppt\z+ final\TMPLTS\4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914400"/>
            <a:ext cx="7543800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8600" y="1295400"/>
            <a:ext cx="3008313" cy="1009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346450" y="1295399"/>
            <a:ext cx="5111750" cy="510540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305051"/>
            <a:ext cx="3008313" cy="4095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20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My Documents\1 Temple\1 Wipro\1 On-going Jobs\Corporate ppt\Abstract\corp ppt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29200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219200" y="3517900"/>
            <a:ext cx="7772400" cy="1362075"/>
          </a:xfrm>
        </p:spPr>
        <p:txBody>
          <a:bodyPr/>
          <a:lstStyle>
            <a:lvl1pPr algn="r">
              <a:defRPr sz="3200" b="1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1212564" y="4419600"/>
            <a:ext cx="7772400" cy="444500"/>
          </a:xfrm>
        </p:spPr>
        <p:txBody>
          <a:bodyPr/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00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1" name="Picture 2" descr="D:\Ashish\Corporate Brand Mgmt\Brand Identity Logo\Wipro Logo JPEG Image - White Background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187" y="276100"/>
            <a:ext cx="1248463" cy="1411373"/>
          </a:xfrm>
          <a:prstGeom prst="rect">
            <a:avLst/>
          </a:prstGeom>
          <a:noFill/>
        </p:spPr>
      </p:pic>
      <p:sp>
        <p:nvSpPr>
          <p:cNvPr id="13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4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Voi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E:\My Documents\1 Temple\1 Wipro\1 On-going Jobs\Corporate ppt\z+ final\TMPLTS\3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 userDrawn="1"/>
        </p:nvCxnSpPr>
        <p:spPr>
          <a:xfrm>
            <a:off x="0" y="914400"/>
            <a:ext cx="7543800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295400"/>
            <a:ext cx="3008313" cy="1009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346450" y="1295399"/>
            <a:ext cx="5111750" cy="510540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305051"/>
            <a:ext cx="3008313" cy="4095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E:\My Documents\1 Temple\1 Wipro\1 On-going Jobs\Corporate ppt\z+ final\TMPLTS\1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 userDrawn="1"/>
        </p:nvCxnSpPr>
        <p:spPr>
          <a:xfrm>
            <a:off x="0" y="914400"/>
            <a:ext cx="7543800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295400"/>
            <a:ext cx="3008313" cy="1009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346450" y="1295399"/>
            <a:ext cx="5111750" cy="510540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305051"/>
            <a:ext cx="3008313" cy="4095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e:\My Documents\1 Temple\1 Wipro\1 On-going Jobs\Corporate ppt\Abstract\corp ppt_Intro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191000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rot="5400000">
            <a:off x="1676401" y="2971800"/>
            <a:ext cx="3352800" cy="3175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2800" y="1447800"/>
            <a:ext cx="5791200" cy="1981200"/>
          </a:xfrm>
        </p:spPr>
        <p:txBody>
          <a:bodyPr>
            <a:normAutofit/>
          </a:bodyPr>
          <a:lstStyle>
            <a:lvl1pPr algn="r">
              <a:defRPr sz="3200" b="1">
                <a:latin typeface="Gill Sans MT" pitchFamily="34" charset="0"/>
              </a:defRPr>
            </a:lvl1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1026" name="Picture 2" descr="E:\My Documents\1 Temple\1 Wipro\1 On-going Jobs\Corporate ppt\z+ final\TMPLTS\WIPRO-LOW RES JPG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1371600"/>
            <a:ext cx="2743200" cy="2743200"/>
          </a:xfrm>
          <a:prstGeom prst="rect">
            <a:avLst/>
          </a:prstGeom>
          <a:noFill/>
        </p:spPr>
      </p:pic>
      <p:sp>
        <p:nvSpPr>
          <p:cNvPr id="12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My Documents\1 Temple\1 Wipro\1 On-going Jobs\Corporate ppt\Abstract\corp ppt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530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9200" y="3517900"/>
            <a:ext cx="7772400" cy="1362075"/>
          </a:xfrm>
        </p:spPr>
        <p:txBody>
          <a:bodyPr/>
          <a:lstStyle>
            <a:lvl1pPr algn="r">
              <a:defRPr sz="3200" b="1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1212564" y="4419600"/>
            <a:ext cx="7772400" cy="444500"/>
          </a:xfrm>
        </p:spPr>
        <p:txBody>
          <a:bodyPr/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00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3" name="Picture 2" descr="D:\Ashish\Corporate Brand Mgmt\Brand Identity Logo\Wipro Logo JPEG Image - White Background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187" y="276100"/>
            <a:ext cx="1248463" cy="1411373"/>
          </a:xfrm>
          <a:prstGeom prst="rect">
            <a:avLst/>
          </a:prstGeom>
          <a:noFill/>
        </p:spPr>
      </p:pic>
      <p:sp>
        <p:nvSpPr>
          <p:cNvPr id="15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6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My Documents\1 Temple\1 Wipro\1 On-going Jobs\Corporate ppt\Abstract\corp ppt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530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219200" y="3517900"/>
            <a:ext cx="7772400" cy="1362075"/>
          </a:xfrm>
        </p:spPr>
        <p:txBody>
          <a:bodyPr/>
          <a:lstStyle>
            <a:lvl1pPr algn="r">
              <a:defRPr sz="3200" b="1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1212564" y="4419600"/>
            <a:ext cx="7772400" cy="444500"/>
          </a:xfrm>
        </p:spPr>
        <p:txBody>
          <a:bodyPr/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00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1" name="Picture 2" descr="D:\Ashish\Corporate Brand Mgmt\Brand Identity Logo\Wipro Logo JPEG Image - White Background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187" y="276100"/>
            <a:ext cx="1248463" cy="1411373"/>
          </a:xfrm>
          <a:prstGeom prst="rect">
            <a:avLst/>
          </a:prstGeom>
          <a:noFill/>
        </p:spPr>
      </p:pic>
      <p:sp>
        <p:nvSpPr>
          <p:cNvPr id="13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4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 Voi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My Documents\1 Temple\1 Wipro\1 On-going Jobs\Corporate ppt\Abstract\corp ppt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53000"/>
            <a:ext cx="914400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219200" y="3517900"/>
            <a:ext cx="7772400" cy="1362075"/>
          </a:xfrm>
        </p:spPr>
        <p:txBody>
          <a:bodyPr/>
          <a:lstStyle>
            <a:lvl1pPr algn="r">
              <a:defRPr sz="3200" b="1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212564" y="4419600"/>
            <a:ext cx="7772400" cy="444500"/>
          </a:xfrm>
        </p:spPr>
        <p:txBody>
          <a:bodyPr/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00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1" name="Picture 2" descr="D:\Ashish\Corporate Brand Mgmt\Brand Identity Logo\Wipro Logo JPEG Image - White Background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187" y="276100"/>
            <a:ext cx="1248463" cy="1411373"/>
          </a:xfrm>
          <a:prstGeom prst="rect">
            <a:avLst/>
          </a:prstGeom>
          <a:noFill/>
        </p:spPr>
      </p:pic>
      <p:sp>
        <p:nvSpPr>
          <p:cNvPr id="15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6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e:\My Documents\1 Temple\1 Wipro\1 On-going Jobs\Corporate ppt\Abstract\corp ppt_3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768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1219200" y="3517900"/>
            <a:ext cx="7772400" cy="1362075"/>
          </a:xfrm>
        </p:spPr>
        <p:txBody>
          <a:bodyPr/>
          <a:lstStyle>
            <a:lvl1pPr algn="r">
              <a:defRPr sz="3200" b="1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1212564" y="4419600"/>
            <a:ext cx="7772400" cy="444500"/>
          </a:xfrm>
        </p:spPr>
        <p:txBody>
          <a:bodyPr/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200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2" descr="D:\Ashish\Corporate Brand Mgmt\Brand Identity Logo\Wipro Logo JPEG Image - White Background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187" y="276100"/>
            <a:ext cx="1248463" cy="1411373"/>
          </a:xfrm>
          <a:prstGeom prst="rect">
            <a:avLst/>
          </a:prstGeom>
          <a:noFill/>
        </p:spPr>
      </p:pic>
      <p:sp>
        <p:nvSpPr>
          <p:cNvPr id="15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6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My Documents\1 Temple\1 Wipro\1 On-going Jobs\Corporate ppt\z+ final\TMPLTS\8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1pPr>
              <a:defRPr sz="2000">
                <a:latin typeface="Gill Sans MT" pitchFamily="34" charset="0"/>
              </a:defRPr>
            </a:lvl1pPr>
            <a:lvl2pPr>
              <a:defRPr sz="1800">
                <a:latin typeface="Gill Sans MT" pitchFamily="34" charset="0"/>
              </a:defRPr>
            </a:lvl2pPr>
            <a:lvl3pPr>
              <a:defRPr sz="1600">
                <a:latin typeface="Gill Sans MT" pitchFamily="34" charset="0"/>
              </a:defRPr>
            </a:lvl3pPr>
            <a:lvl4pPr>
              <a:defRPr sz="1400">
                <a:latin typeface="Gill Sans MT" pitchFamily="34" charset="0"/>
              </a:defRPr>
            </a:lvl4pPr>
            <a:lvl5pPr>
              <a:defRPr sz="1200">
                <a:latin typeface="Gill Sans M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Footer Placeholder 3"/>
          <p:cNvSpPr txBox="1">
            <a:spLocks/>
          </p:cNvSpPr>
          <p:nvPr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6" name="Slide Number Placeholder 6"/>
          <p:cNvSpPr txBox="1">
            <a:spLocks/>
          </p:cNvSpPr>
          <p:nvPr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3541" y="301152"/>
            <a:ext cx="7563358" cy="914400"/>
          </a:xfrm>
        </p:spPr>
        <p:txBody>
          <a:bodyPr>
            <a:normAutofit/>
          </a:bodyPr>
          <a:lstStyle>
            <a:lvl1pPr algn="l">
              <a:defRPr sz="3200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gent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1pPr>
              <a:defRPr sz="2000">
                <a:latin typeface="Gill Sans MT" pitchFamily="34" charset="0"/>
              </a:defRPr>
            </a:lvl1pPr>
            <a:lvl2pPr>
              <a:defRPr sz="1800">
                <a:latin typeface="Gill Sans MT" pitchFamily="34" charset="0"/>
              </a:defRPr>
            </a:lvl2pPr>
            <a:lvl3pPr>
              <a:defRPr sz="1600">
                <a:latin typeface="Gill Sans MT" pitchFamily="34" charset="0"/>
              </a:defRPr>
            </a:lvl3pPr>
            <a:lvl4pPr>
              <a:defRPr sz="1400">
                <a:latin typeface="Gill Sans MT" pitchFamily="34" charset="0"/>
              </a:defRPr>
            </a:lvl4pPr>
            <a:lvl5pPr>
              <a:defRPr sz="1200">
                <a:latin typeface="Gill Sans M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541" y="301152"/>
            <a:ext cx="7563358" cy="914400"/>
          </a:xfrm>
        </p:spPr>
        <p:txBody>
          <a:bodyPr>
            <a:normAutofit/>
          </a:bodyPr>
          <a:lstStyle>
            <a:lvl1pPr algn="l">
              <a:defRPr sz="3200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2" descr="E:\My Documents\1 Temple\1 Wipro\1 On-going Jobs\Corporate ppt\z+ final\TMPLTS\6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8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My Documents\1 Temple\1 Wipro\1 On-going Jobs\Corporate ppt\z+ final\TMPLTS\4a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</p:spPr>
      </p:pic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1pPr>
              <a:defRPr sz="2000">
                <a:latin typeface="Gill Sans MT" pitchFamily="34" charset="0"/>
              </a:defRPr>
            </a:lvl1pPr>
            <a:lvl2pPr>
              <a:defRPr sz="1800">
                <a:latin typeface="Gill Sans MT" pitchFamily="34" charset="0"/>
              </a:defRPr>
            </a:lvl2pPr>
            <a:lvl3pPr>
              <a:defRPr sz="1600">
                <a:latin typeface="Gill Sans MT" pitchFamily="34" charset="0"/>
              </a:defRPr>
            </a:lvl3pPr>
            <a:lvl4pPr>
              <a:defRPr sz="1400">
                <a:latin typeface="Gill Sans MT" pitchFamily="34" charset="0"/>
              </a:defRPr>
            </a:lvl4pPr>
            <a:lvl5pPr>
              <a:defRPr sz="1200">
                <a:latin typeface="Gill Sans M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Footer Placeholder 3"/>
          <p:cNvSpPr txBox="1">
            <a:spLocks/>
          </p:cNvSpPr>
          <p:nvPr userDrawn="1"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Ltd  -  Confidential</a:t>
            </a:r>
          </a:p>
        </p:txBody>
      </p:sp>
      <p:sp>
        <p:nvSpPr>
          <p:cNvPr id="15" name="Slide Number Placeholder 6"/>
          <p:cNvSpPr txBox="1">
            <a:spLocks/>
          </p:cNvSpPr>
          <p:nvPr userDrawn="1"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541" y="301152"/>
            <a:ext cx="7563358" cy="914400"/>
          </a:xfrm>
        </p:spPr>
        <p:txBody>
          <a:bodyPr>
            <a:normAutofit/>
          </a:bodyPr>
          <a:lstStyle>
            <a:lvl1pPr algn="l">
              <a:defRPr sz="3200">
                <a:latin typeface="Gill Sans M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>
            <a:off x="0" y="914400"/>
            <a:ext cx="7467600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16074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2" name="Picture 2" descr="D:\Ashish\Corporate Brand Mgmt\Brand Identity Logo\Wipro Logo JPEG Image - White Background.jpg"/>
          <p:cNvPicPr>
            <a:picLocks noChangeAspect="1" noChangeArrowheads="1"/>
          </p:cNvPicPr>
          <p:nvPr/>
        </p:nvPicPr>
        <p:blipFill>
          <a:blip r:embed="rId24" cstate="email"/>
          <a:srcRect/>
          <a:stretch>
            <a:fillRect/>
          </a:stretch>
        </p:blipFill>
        <p:spPr bwMode="auto">
          <a:xfrm>
            <a:off x="8024187" y="152400"/>
            <a:ext cx="943663" cy="1066800"/>
          </a:xfrm>
          <a:prstGeom prst="rect">
            <a:avLst/>
          </a:prstGeom>
          <a:noFill/>
        </p:spPr>
      </p:pic>
      <p:sp>
        <p:nvSpPr>
          <p:cNvPr id="9" name="Footer Placeholder 3"/>
          <p:cNvSpPr txBox="1">
            <a:spLocks/>
          </p:cNvSpPr>
          <p:nvPr/>
        </p:nvSpPr>
        <p:spPr bwMode="auto">
          <a:xfrm>
            <a:off x="2514600" y="6628436"/>
            <a:ext cx="3962400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 algn="ctr">
              <a:defRPr sz="1000" dirty="0" smtClean="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© </a:t>
            </a:r>
            <a:r>
              <a:rPr lang="en-US" sz="800" dirty="0" smtClean="0">
                <a:solidFill>
                  <a:schemeClr val="tx1"/>
                </a:solidFill>
              </a:rPr>
              <a:t>2011 </a:t>
            </a:r>
            <a:r>
              <a:rPr lang="en-US" sz="800" dirty="0">
                <a:solidFill>
                  <a:schemeClr val="tx1"/>
                </a:solidFill>
              </a:rPr>
              <a:t>Wipro </a:t>
            </a:r>
            <a:r>
              <a:rPr lang="en-US" sz="800" dirty="0" smtClean="0">
                <a:solidFill>
                  <a:schemeClr val="tx1"/>
                </a:solidFill>
              </a:rPr>
              <a:t>Ltd  -  </a:t>
            </a:r>
            <a:r>
              <a:rPr lang="en-US" sz="800" dirty="0">
                <a:solidFill>
                  <a:schemeClr val="tx1"/>
                </a:solidFill>
              </a:rPr>
              <a:t>Confidential</a:t>
            </a:r>
          </a:p>
        </p:txBody>
      </p:sp>
      <p:sp>
        <p:nvSpPr>
          <p:cNvPr id="11" name="Slide Number Placeholder 6"/>
          <p:cNvSpPr txBox="1">
            <a:spLocks/>
          </p:cNvSpPr>
          <p:nvPr/>
        </p:nvSpPr>
        <p:spPr>
          <a:xfrm>
            <a:off x="-28700" y="66244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D7B0C-0EB8-43B2-A036-5D54DD33049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4" r:id="rId1"/>
    <p:sldLayoutId id="2147485573" r:id="rId2"/>
    <p:sldLayoutId id="2147485566" r:id="rId3"/>
    <p:sldLayoutId id="2147485570" r:id="rId4"/>
    <p:sldLayoutId id="2147485569" r:id="rId5"/>
    <p:sldLayoutId id="2147485567" r:id="rId6"/>
    <p:sldLayoutId id="2147485575" r:id="rId7"/>
    <p:sldLayoutId id="2147485581" r:id="rId8"/>
    <p:sldLayoutId id="2147485577" r:id="rId9"/>
    <p:sldLayoutId id="2147485578" r:id="rId10"/>
    <p:sldLayoutId id="2147485580" r:id="rId11"/>
    <p:sldLayoutId id="2147485593" r:id="rId12"/>
    <p:sldLayoutId id="2147485599" r:id="rId13"/>
    <p:sldLayoutId id="2147485595" r:id="rId14"/>
    <p:sldLayoutId id="2147485596" r:id="rId15"/>
    <p:sldLayoutId id="2147485598" r:id="rId16"/>
    <p:sldLayoutId id="2147485601" r:id="rId17"/>
    <p:sldLayoutId id="2147485607" r:id="rId18"/>
    <p:sldLayoutId id="2147485603" r:id="rId19"/>
    <p:sldLayoutId id="2147485604" r:id="rId20"/>
    <p:sldLayoutId id="2147485606" r:id="rId21"/>
    <p:sldLayoutId id="2147485582" r:id="rId2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Gill Sans MT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9.xml"/><Relationship Id="rId1" Type="http://schemas.openxmlformats.org/officeDocument/2006/relationships/slideLayout" Target="../slideLayouts/slideLayout8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3404316" y="914400"/>
            <a:ext cx="5715000" cy="1981200"/>
          </a:xfrm>
        </p:spPr>
        <p:txBody>
          <a:bodyPr/>
          <a:lstStyle/>
          <a:p>
            <a:r>
              <a:rPr lang="fr-FR" b="1" dirty="0" smtClean="0"/>
              <a:t>New Challenges for Virtualization</a:t>
            </a:r>
            <a:endParaRPr lang="en-US" dirty="0" smtClean="0"/>
          </a:p>
        </p:txBody>
      </p:sp>
      <p:sp>
        <p:nvSpPr>
          <p:cNvPr id="6" name="Text Placeholder 8"/>
          <p:cNvSpPr txBox="1">
            <a:spLocks/>
          </p:cNvSpPr>
          <p:nvPr/>
        </p:nvSpPr>
        <p:spPr>
          <a:xfrm>
            <a:off x="4025721" y="3581400"/>
            <a:ext cx="5105400" cy="762000"/>
          </a:xfrm>
          <a:prstGeom prst="rect">
            <a:avLst/>
          </a:prstGeom>
        </p:spPr>
        <p:txBody>
          <a:bodyPr anchor="ctr"/>
          <a:lstStyle>
            <a:lvl1pPr algn="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algn="r">
              <a:buNone/>
              <a:defRPr/>
            </a:lvl2pPr>
            <a:lvl3pPr algn="r">
              <a:buNone/>
              <a:defRPr/>
            </a:lvl3pPr>
            <a:lvl4pPr algn="r">
              <a:buNone/>
              <a:defRPr/>
            </a:lvl4pPr>
            <a:lvl5pPr algn="r">
              <a:buNone/>
              <a:defRPr/>
            </a:lvl5pPr>
          </a:lstStyle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1800" dirty="0" smtClean="0">
                <a:latin typeface="Gill Sans MT" pitchFamily="34" charset="0"/>
              </a:rPr>
              <a:t>Siddhartha Gudgunti</a:t>
            </a:r>
            <a:endParaRPr lang="en-US" sz="1800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Computing: </a:t>
            </a:r>
            <a:r>
              <a:rPr lang="en-US" b="1" dirty="0" smtClean="0"/>
              <a:t>Processing Power</a:t>
            </a:r>
          </a:p>
          <a:p>
            <a:pPr lvl="1"/>
            <a:r>
              <a:rPr lang="en-US" dirty="0" smtClean="0"/>
              <a:t>More powerful processors/solutions around them</a:t>
            </a:r>
          </a:p>
          <a:p>
            <a:r>
              <a:rPr lang="en-US" dirty="0" smtClean="0"/>
              <a:t>Storage: </a:t>
            </a:r>
            <a:r>
              <a:rPr lang="en-US" b="1" dirty="0" smtClean="0"/>
              <a:t>Speed</a:t>
            </a:r>
          </a:p>
          <a:p>
            <a:pPr lvl="1"/>
            <a:r>
              <a:rPr lang="en-US" dirty="0" smtClean="0"/>
              <a:t>Data transfer rates between apps</a:t>
            </a:r>
          </a:p>
          <a:p>
            <a:r>
              <a:rPr lang="en-US" dirty="0" smtClean="0"/>
              <a:t>Network: </a:t>
            </a:r>
            <a:r>
              <a:rPr lang="en-US" b="1" dirty="0" smtClean="0"/>
              <a:t>Speed vs. quality</a:t>
            </a:r>
          </a:p>
          <a:p>
            <a:pPr lvl="1"/>
            <a:r>
              <a:rPr lang="en-US" dirty="0" smtClean="0"/>
              <a:t>Network choking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i="1" dirty="0" smtClean="0"/>
              <a:t>Diminishes the </a:t>
            </a:r>
            <a:r>
              <a:rPr lang="en-US" b="1" i="1" dirty="0" smtClean="0"/>
              <a:t>End User Experience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related challenges</a:t>
            </a:r>
            <a:endParaRPr lang="en-US" dirty="0"/>
          </a:p>
        </p:txBody>
      </p:sp>
      <p:sp>
        <p:nvSpPr>
          <p:cNvPr id="59395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When &gt; Where &gt;How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Consolidation</a:t>
            </a:r>
          </a:p>
          <a:p>
            <a:r>
              <a:rPr lang="en-US" dirty="0" smtClean="0"/>
              <a:t>Energy utilization standards</a:t>
            </a:r>
          </a:p>
          <a:p>
            <a:r>
              <a:rPr lang="en-US" dirty="0" smtClean="0"/>
              <a:t>Optimization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Has </a:t>
            </a:r>
            <a:r>
              <a:rPr lang="en-US" b="1" dirty="0" smtClean="0"/>
              <a:t>DMTF/CIM</a:t>
            </a:r>
            <a:r>
              <a:rPr lang="en-US" dirty="0" smtClean="0"/>
              <a:t> has geared up to it?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Validation</a:t>
            </a:r>
            <a:r>
              <a:rPr lang="en-US" dirty="0" smtClean="0"/>
              <a:t> of License in an ecosystem</a:t>
            </a:r>
          </a:p>
          <a:p>
            <a:r>
              <a:rPr lang="en-US" b="1" dirty="0" smtClean="0"/>
              <a:t>Management</a:t>
            </a:r>
            <a:r>
              <a:rPr lang="en-US" dirty="0" smtClean="0"/>
              <a:t> of huge number of Licenses under such ecosystem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License Management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04800" y="2362200"/>
            <a:ext cx="8534400" cy="4038600"/>
            <a:chOff x="304800" y="2209800"/>
            <a:chExt cx="8610600" cy="4191000"/>
          </a:xfrm>
        </p:grpSpPr>
        <p:sp>
          <p:nvSpPr>
            <p:cNvPr id="4" name="Rounded Rectangle 3"/>
            <p:cNvSpPr/>
            <p:nvPr/>
          </p:nvSpPr>
          <p:spPr>
            <a:xfrm>
              <a:off x="304800" y="4876800"/>
              <a:ext cx="2590800" cy="1524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Host OS </a:t>
              </a:r>
              <a:r>
                <a:rPr lang="en-US" dirty="0" err="1" smtClean="0">
                  <a:solidFill>
                    <a:schemeClr val="accent3">
                      <a:lumMod val="50000"/>
                    </a:schemeClr>
                  </a:solidFill>
                </a:rPr>
                <a:t>LicenseA</a:t>
              </a:r>
              <a:endParaRPr lang="en-US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52800" y="4876800"/>
              <a:ext cx="2362200" cy="14478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Host OS </a:t>
              </a:r>
              <a:r>
                <a:rPr lang="en-US" dirty="0" err="1" smtClean="0">
                  <a:solidFill>
                    <a:schemeClr val="accent3">
                      <a:lumMod val="50000"/>
                    </a:schemeClr>
                  </a:solidFill>
                </a:rPr>
                <a:t>LicenseB</a:t>
              </a:r>
              <a:endParaRPr lang="en-US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85800" y="4572000"/>
              <a:ext cx="1905000" cy="5334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App </a:t>
              </a:r>
              <a:r>
                <a:rPr lang="en-US" dirty="0" err="1" smtClean="0">
                  <a:solidFill>
                    <a:schemeClr val="accent3">
                      <a:lumMod val="50000"/>
                    </a:schemeClr>
                  </a:solidFill>
                </a:rPr>
                <a:t>LicenseA</a:t>
              </a:r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 for Host OSA</a:t>
              </a:r>
              <a:endParaRPr lang="en-US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657600" y="4572000"/>
              <a:ext cx="1752600" cy="6858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App </a:t>
              </a:r>
              <a:r>
                <a:rPr lang="en-US" dirty="0" err="1" smtClean="0">
                  <a:solidFill>
                    <a:schemeClr val="accent3">
                      <a:lumMod val="50000"/>
                    </a:schemeClr>
                  </a:solidFill>
                </a:rPr>
                <a:t>LicenseB</a:t>
              </a:r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 for Host OSB</a:t>
              </a:r>
              <a:endParaRPr lang="en-US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553200" y="4852416"/>
              <a:ext cx="2362200" cy="14478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Host OS </a:t>
              </a:r>
              <a:r>
                <a:rPr lang="en-US" dirty="0" err="1" smtClean="0">
                  <a:solidFill>
                    <a:schemeClr val="accent3">
                      <a:lumMod val="50000"/>
                    </a:schemeClr>
                  </a:solidFill>
                </a:rPr>
                <a:t>LicenseC</a:t>
              </a:r>
              <a:endParaRPr lang="en-US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768819" y="4547617"/>
              <a:ext cx="1980520" cy="6858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App </a:t>
              </a:r>
              <a:r>
                <a:rPr lang="en-US" dirty="0" err="1" smtClean="0">
                  <a:solidFill>
                    <a:schemeClr val="accent3">
                      <a:lumMod val="50000"/>
                    </a:schemeClr>
                  </a:solidFill>
                </a:rPr>
                <a:t>LicenseC</a:t>
              </a:r>
              <a:r>
                <a:rPr lang="en-US" dirty="0" smtClean="0">
                  <a:solidFill>
                    <a:schemeClr val="accent3">
                      <a:lumMod val="50000"/>
                    </a:schemeClr>
                  </a:solidFill>
                </a:rPr>
                <a:t> for Host OS-C</a:t>
              </a:r>
              <a:endParaRPr lang="en-US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2" name="Cloud Callout 11"/>
            <p:cNvSpPr/>
            <p:nvPr/>
          </p:nvSpPr>
          <p:spPr>
            <a:xfrm>
              <a:off x="381000" y="2209800"/>
              <a:ext cx="7924800" cy="2438400"/>
            </a:xfrm>
            <a:prstGeom prst="cloudCallout">
              <a:avLst/>
            </a:prstGeom>
            <a:solidFill>
              <a:schemeClr val="accent1">
                <a:alpha val="1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Virtual Eco-System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62000" y="2971800"/>
              <a:ext cx="19812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VirtApp</a:t>
              </a:r>
              <a:r>
                <a:rPr lang="en-US" dirty="0" smtClean="0"/>
                <a:t> </a:t>
              </a:r>
              <a:r>
                <a:rPr lang="en-US" dirty="0" err="1" smtClean="0"/>
                <a:t>LicenseA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5486400" y="2667000"/>
              <a:ext cx="19812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VirtApp</a:t>
              </a:r>
              <a:r>
                <a:rPr lang="en-US" dirty="0" smtClean="0"/>
                <a:t> </a:t>
              </a:r>
              <a:r>
                <a:rPr lang="en-US" dirty="0" err="1" smtClean="0"/>
                <a:t>LicenseC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3657600" y="3810000"/>
              <a:ext cx="25908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VirtApp</a:t>
              </a:r>
              <a:r>
                <a:rPr lang="en-US" dirty="0" smtClean="0"/>
                <a:t> </a:t>
              </a:r>
              <a:r>
                <a:rPr lang="en-US" dirty="0" err="1" smtClean="0"/>
                <a:t>LicenseB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Transformation</a:t>
            </a:r>
            <a:r>
              <a:rPr lang="en-US" dirty="0" smtClean="0"/>
              <a:t> of Virtualized environment</a:t>
            </a:r>
          </a:p>
          <a:p>
            <a:r>
              <a:rPr lang="en-US" b="1" dirty="0" smtClean="0"/>
              <a:t>Distinguish</a:t>
            </a:r>
            <a:r>
              <a:rPr lang="en-US" dirty="0" smtClean="0"/>
              <a:t>ing factor of an IP depending on a particular property of Virtualized environment</a:t>
            </a:r>
          </a:p>
          <a:p>
            <a:r>
              <a:rPr lang="en-US" dirty="0" smtClean="0"/>
              <a:t>World wide definition of such </a:t>
            </a:r>
            <a:r>
              <a:rPr lang="en-US" b="1" dirty="0" smtClean="0"/>
              <a:t>standardization</a:t>
            </a:r>
          </a:p>
          <a:p>
            <a:pPr lvl="1"/>
            <a:r>
              <a:rPr lang="en-US" dirty="0" smtClean="0"/>
              <a:t>Applicability</a:t>
            </a:r>
          </a:p>
          <a:p>
            <a:pPr lvl="1"/>
            <a:r>
              <a:rPr lang="en-US" dirty="0" smtClean="0"/>
              <a:t>Uniqueness</a:t>
            </a:r>
          </a:p>
          <a:p>
            <a:pPr lvl="1"/>
            <a:r>
              <a:rPr lang="en-US" dirty="0" smtClean="0"/>
              <a:t>Validity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Authenticity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Testing</a:t>
            </a:r>
            <a:endParaRPr lang="en-US" dirty="0"/>
          </a:p>
        </p:txBody>
      </p:sp>
      <p:sp>
        <p:nvSpPr>
          <p:cNvPr id="59395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When &gt; Where &gt;How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Baseline</a:t>
            </a:r>
            <a:r>
              <a:rPr lang="en-US" dirty="0" smtClean="0"/>
              <a:t> system: </a:t>
            </a:r>
          </a:p>
          <a:p>
            <a:r>
              <a:rPr lang="en-US" dirty="0" smtClean="0"/>
              <a:t>Ecosystem Testing: </a:t>
            </a:r>
            <a:r>
              <a:rPr lang="en-US" b="1" dirty="0" smtClean="0"/>
              <a:t>Large varieties</a:t>
            </a:r>
          </a:p>
          <a:p>
            <a:pPr lvl="1"/>
            <a:r>
              <a:rPr lang="en-US" dirty="0" smtClean="0"/>
              <a:t>Virtual CPUs vs. Software As Service</a:t>
            </a:r>
          </a:p>
          <a:p>
            <a:r>
              <a:rPr lang="en-US" dirty="0" smtClean="0"/>
              <a:t>Certification:</a:t>
            </a:r>
          </a:p>
          <a:p>
            <a:pPr lvl="1"/>
            <a:r>
              <a:rPr lang="en-US" dirty="0" smtClean="0"/>
              <a:t>Certifying a </a:t>
            </a:r>
            <a:r>
              <a:rPr lang="en-US" b="1" dirty="0" smtClean="0"/>
              <a:t>virtual ecosystem </a:t>
            </a:r>
            <a:r>
              <a:rPr lang="en-US" dirty="0" smtClean="0"/>
              <a:t>for production</a:t>
            </a:r>
          </a:p>
          <a:p>
            <a:pPr lvl="1"/>
            <a:r>
              <a:rPr lang="en-US" dirty="0" smtClean="0"/>
              <a:t>Certification in turn required </a:t>
            </a:r>
            <a:r>
              <a:rPr lang="en-US" b="1" dirty="0" smtClean="0"/>
              <a:t>Benchmarking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of Virtual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Placeholder 8"/>
          <p:cNvSpPr>
            <a:spLocks noGrp="1"/>
          </p:cNvSpPr>
          <p:nvPr>
            <p:ph type="subTitle" idx="4294967295"/>
          </p:nvPr>
        </p:nvSpPr>
        <p:spPr>
          <a:xfrm>
            <a:off x="6400800" y="3352800"/>
            <a:ext cx="2743200" cy="457200"/>
          </a:xfrm>
        </p:spPr>
        <p:txBody>
          <a:bodyPr/>
          <a:lstStyle/>
          <a:p>
            <a:pPr algn="r"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Siddhartha Gudgunti</a:t>
            </a:r>
          </a:p>
        </p:txBody>
      </p:sp>
      <p:sp>
        <p:nvSpPr>
          <p:cNvPr id="63491" name="Text Placeholder 8"/>
          <p:cNvSpPr txBox="1">
            <a:spLocks/>
          </p:cNvSpPr>
          <p:nvPr/>
        </p:nvSpPr>
        <p:spPr bwMode="auto">
          <a:xfrm>
            <a:off x="6400800" y="3861516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rPr>
              <a:t>Project Manager</a:t>
            </a:r>
            <a:endParaRPr lang="en-US" dirty="0">
              <a:solidFill>
                <a:schemeClr val="bg1">
                  <a:lumMod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3492" name="Text Placeholder 8"/>
          <p:cNvSpPr txBox="1">
            <a:spLocks/>
          </p:cNvSpPr>
          <p:nvPr/>
        </p:nvSpPr>
        <p:spPr bwMode="auto">
          <a:xfrm>
            <a:off x="5638800" y="4343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rPr>
              <a:t>Siddhartha.gudgunti@wipro.com</a:t>
            </a:r>
            <a:endParaRPr lang="en-US" dirty="0">
              <a:solidFill>
                <a:schemeClr val="bg1">
                  <a:lumMod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36869" name="Title 7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pSp>
        <p:nvGrpSpPr>
          <p:cNvPr id="21" name="Group 140"/>
          <p:cNvGrpSpPr>
            <a:grpSpLocks/>
          </p:cNvGrpSpPr>
          <p:nvPr/>
        </p:nvGrpSpPr>
        <p:grpSpPr bwMode="auto">
          <a:xfrm>
            <a:off x="7888288" y="1844675"/>
            <a:ext cx="266700" cy="156636"/>
            <a:chOff x="4176" y="3312"/>
            <a:chExt cx="192" cy="288"/>
          </a:xfrm>
        </p:grpSpPr>
        <p:sp>
          <p:nvSpPr>
            <p:cNvPr id="22" name="Rectangle 141"/>
            <p:cNvSpPr>
              <a:spLocks noChangeArrowheads="1"/>
            </p:cNvSpPr>
            <p:nvPr/>
          </p:nvSpPr>
          <p:spPr bwMode="auto">
            <a:xfrm>
              <a:off x="4176" y="3312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3" name="Rectangle 142"/>
            <p:cNvSpPr>
              <a:spLocks noChangeArrowheads="1"/>
            </p:cNvSpPr>
            <p:nvPr/>
          </p:nvSpPr>
          <p:spPr bwMode="auto">
            <a:xfrm>
              <a:off x="4272" y="3408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4" name="Rectangle 143"/>
            <p:cNvSpPr>
              <a:spLocks noChangeArrowheads="1"/>
            </p:cNvSpPr>
            <p:nvPr/>
          </p:nvSpPr>
          <p:spPr bwMode="auto">
            <a:xfrm>
              <a:off x="4176" y="3504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25" name="Rectangle 144"/>
          <p:cNvSpPr>
            <a:spLocks noChangeArrowheads="1"/>
          </p:cNvSpPr>
          <p:nvPr/>
        </p:nvSpPr>
        <p:spPr bwMode="auto">
          <a:xfrm>
            <a:off x="784225" y="1524000"/>
            <a:ext cx="706438" cy="564679"/>
          </a:xfrm>
          <a:prstGeom prst="rect">
            <a:avLst/>
          </a:prstGeom>
          <a:solidFill>
            <a:srgbClr val="33CC33">
              <a:alpha val="59999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Gill Sans MT" pitchFamily="34" charset="0"/>
              </a:rPr>
              <a:t>1</a:t>
            </a:r>
          </a:p>
        </p:txBody>
      </p:sp>
      <p:grpSp>
        <p:nvGrpSpPr>
          <p:cNvPr id="26" name="Group 145"/>
          <p:cNvGrpSpPr>
            <a:grpSpLocks/>
          </p:cNvGrpSpPr>
          <p:nvPr/>
        </p:nvGrpSpPr>
        <p:grpSpPr bwMode="auto">
          <a:xfrm>
            <a:off x="1481138" y="1524000"/>
            <a:ext cx="6845300" cy="564679"/>
            <a:chOff x="933" y="1192"/>
            <a:chExt cx="4312" cy="429"/>
          </a:xfrm>
        </p:grpSpPr>
        <p:sp>
          <p:nvSpPr>
            <p:cNvPr id="27" name="Rectangle 146"/>
            <p:cNvSpPr>
              <a:spLocks noChangeArrowheads="1"/>
            </p:cNvSpPr>
            <p:nvPr/>
          </p:nvSpPr>
          <p:spPr bwMode="auto">
            <a:xfrm>
              <a:off x="933" y="1192"/>
              <a:ext cx="4312" cy="429"/>
            </a:xfrm>
            <a:prstGeom prst="rect">
              <a:avLst/>
            </a:prstGeom>
            <a:solidFill>
              <a:srgbClr val="33CC33">
                <a:alpha val="39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 dirty="0" smtClean="0">
                  <a:latin typeface="Gill Sans MT" pitchFamily="34" charset="0"/>
                </a:rPr>
                <a:t>Background</a:t>
              </a:r>
              <a:endParaRPr lang="en-US" sz="2800" b="1" dirty="0">
                <a:latin typeface="Gill Sans MT" pitchFamily="34" charset="0"/>
              </a:endParaRPr>
            </a:p>
          </p:txBody>
        </p:sp>
        <p:grpSp>
          <p:nvGrpSpPr>
            <p:cNvPr id="28" name="Group 147"/>
            <p:cNvGrpSpPr>
              <a:grpSpLocks/>
            </p:cNvGrpSpPr>
            <p:nvPr/>
          </p:nvGrpSpPr>
          <p:grpSpPr bwMode="auto">
            <a:xfrm>
              <a:off x="4969" y="1343"/>
              <a:ext cx="168" cy="120"/>
              <a:chOff x="4176" y="3312"/>
              <a:chExt cx="192" cy="288"/>
            </a:xfrm>
          </p:grpSpPr>
          <p:sp>
            <p:nvSpPr>
              <p:cNvPr id="29" name="Rectangle 148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30" name="Rectangle 149"/>
              <p:cNvSpPr>
                <a:spLocks noChangeArrowheads="1"/>
              </p:cNvSpPr>
              <p:nvPr/>
            </p:nvSpPr>
            <p:spPr bwMode="auto">
              <a:xfrm>
                <a:off x="4272" y="3408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31" name="Rectangle 150"/>
              <p:cNvSpPr>
                <a:spLocks noChangeArrowheads="1"/>
              </p:cNvSpPr>
              <p:nvPr/>
            </p:nvSpPr>
            <p:spPr bwMode="auto">
              <a:xfrm>
                <a:off x="4176" y="3504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</p:grpSp>
      <p:grpSp>
        <p:nvGrpSpPr>
          <p:cNvPr id="32" name="Group 151"/>
          <p:cNvGrpSpPr>
            <a:grpSpLocks/>
          </p:cNvGrpSpPr>
          <p:nvPr/>
        </p:nvGrpSpPr>
        <p:grpSpPr bwMode="auto">
          <a:xfrm>
            <a:off x="7888288" y="2681288"/>
            <a:ext cx="266700" cy="156636"/>
            <a:chOff x="4176" y="3312"/>
            <a:chExt cx="192" cy="288"/>
          </a:xfrm>
        </p:grpSpPr>
        <p:sp>
          <p:nvSpPr>
            <p:cNvPr id="33" name="Rectangle 152"/>
            <p:cNvSpPr>
              <a:spLocks noChangeArrowheads="1"/>
            </p:cNvSpPr>
            <p:nvPr/>
          </p:nvSpPr>
          <p:spPr bwMode="auto">
            <a:xfrm>
              <a:off x="4176" y="3312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4" name="Rectangle 153"/>
            <p:cNvSpPr>
              <a:spLocks noChangeArrowheads="1"/>
            </p:cNvSpPr>
            <p:nvPr/>
          </p:nvSpPr>
          <p:spPr bwMode="auto">
            <a:xfrm>
              <a:off x="4272" y="3408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5" name="Rectangle 154"/>
            <p:cNvSpPr>
              <a:spLocks noChangeArrowheads="1"/>
            </p:cNvSpPr>
            <p:nvPr/>
          </p:nvSpPr>
          <p:spPr bwMode="auto">
            <a:xfrm>
              <a:off x="4176" y="3504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36" name="Rectangle 155"/>
          <p:cNvSpPr>
            <a:spLocks noChangeArrowheads="1"/>
          </p:cNvSpPr>
          <p:nvPr/>
        </p:nvSpPr>
        <p:spPr bwMode="auto">
          <a:xfrm>
            <a:off x="777875" y="2360612"/>
            <a:ext cx="706438" cy="564680"/>
          </a:xfrm>
          <a:prstGeom prst="rect">
            <a:avLst/>
          </a:prstGeom>
          <a:solidFill>
            <a:srgbClr val="FFFF00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Gill Sans MT" pitchFamily="34" charset="0"/>
              </a:rPr>
              <a:t>2</a:t>
            </a:r>
          </a:p>
        </p:txBody>
      </p:sp>
      <p:grpSp>
        <p:nvGrpSpPr>
          <p:cNvPr id="37" name="Group 156"/>
          <p:cNvGrpSpPr>
            <a:grpSpLocks/>
          </p:cNvGrpSpPr>
          <p:nvPr/>
        </p:nvGrpSpPr>
        <p:grpSpPr bwMode="auto">
          <a:xfrm>
            <a:off x="1482725" y="2360612"/>
            <a:ext cx="6845300" cy="564680"/>
            <a:chOff x="934" y="1719"/>
            <a:chExt cx="4312" cy="429"/>
          </a:xfrm>
        </p:grpSpPr>
        <p:sp>
          <p:nvSpPr>
            <p:cNvPr id="38" name="Rectangle 157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934" y="1719"/>
              <a:ext cx="4312" cy="429"/>
            </a:xfrm>
            <a:prstGeom prst="rect">
              <a:avLst/>
            </a:prstGeom>
            <a:solidFill>
              <a:srgbClr val="FFFF00">
                <a:alpha val="39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 dirty="0" smtClean="0">
                  <a:latin typeface="Gill Sans MT" pitchFamily="34" charset="0"/>
                </a:rPr>
                <a:t>Underlying System related Challenges</a:t>
              </a:r>
              <a:endParaRPr lang="en-US" sz="2800" b="1" dirty="0">
                <a:latin typeface="Gill Sans MT" pitchFamily="34" charset="0"/>
              </a:endParaRPr>
            </a:p>
          </p:txBody>
        </p:sp>
        <p:grpSp>
          <p:nvGrpSpPr>
            <p:cNvPr id="39" name="Group 158"/>
            <p:cNvGrpSpPr>
              <a:grpSpLocks/>
            </p:cNvGrpSpPr>
            <p:nvPr/>
          </p:nvGrpSpPr>
          <p:grpSpPr bwMode="auto">
            <a:xfrm>
              <a:off x="4969" y="1870"/>
              <a:ext cx="168" cy="120"/>
              <a:chOff x="4176" y="3312"/>
              <a:chExt cx="192" cy="288"/>
            </a:xfrm>
          </p:grpSpPr>
          <p:sp>
            <p:nvSpPr>
              <p:cNvPr id="40" name="Rectangle 159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8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41" name="Rectangle 160"/>
              <p:cNvSpPr>
                <a:spLocks noChangeArrowheads="1"/>
              </p:cNvSpPr>
              <p:nvPr/>
            </p:nvSpPr>
            <p:spPr bwMode="auto">
              <a:xfrm>
                <a:off x="4272" y="3408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8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42" name="Rectangle 161"/>
              <p:cNvSpPr>
                <a:spLocks noChangeArrowheads="1"/>
              </p:cNvSpPr>
              <p:nvPr/>
            </p:nvSpPr>
            <p:spPr bwMode="auto">
              <a:xfrm>
                <a:off x="4176" y="3504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8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</p:grpSp>
      <p:grpSp>
        <p:nvGrpSpPr>
          <p:cNvPr id="56" name="Group 151"/>
          <p:cNvGrpSpPr>
            <a:grpSpLocks/>
          </p:cNvGrpSpPr>
          <p:nvPr/>
        </p:nvGrpSpPr>
        <p:grpSpPr bwMode="auto">
          <a:xfrm>
            <a:off x="7872413" y="5013796"/>
            <a:ext cx="266700" cy="156636"/>
            <a:chOff x="4176" y="3312"/>
            <a:chExt cx="192" cy="288"/>
          </a:xfrm>
        </p:grpSpPr>
        <p:sp>
          <p:nvSpPr>
            <p:cNvPr id="57" name="Rectangle 152"/>
            <p:cNvSpPr>
              <a:spLocks noChangeArrowheads="1"/>
            </p:cNvSpPr>
            <p:nvPr/>
          </p:nvSpPr>
          <p:spPr bwMode="auto">
            <a:xfrm>
              <a:off x="4176" y="3312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58" name="Rectangle 153"/>
            <p:cNvSpPr>
              <a:spLocks noChangeArrowheads="1"/>
            </p:cNvSpPr>
            <p:nvPr/>
          </p:nvSpPr>
          <p:spPr bwMode="auto">
            <a:xfrm>
              <a:off x="4272" y="3408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59" name="Rectangle 154"/>
            <p:cNvSpPr>
              <a:spLocks noChangeArrowheads="1"/>
            </p:cNvSpPr>
            <p:nvPr/>
          </p:nvSpPr>
          <p:spPr bwMode="auto">
            <a:xfrm>
              <a:off x="4176" y="3504"/>
              <a:ext cx="96" cy="96"/>
            </a:xfrm>
            <a:prstGeom prst="rect">
              <a:avLst/>
            </a:prstGeom>
            <a:solidFill>
              <a:schemeClr val="bg1">
                <a:alpha val="45097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92" name="Rectangle 128"/>
          <p:cNvSpPr>
            <a:spLocks noChangeArrowheads="1"/>
          </p:cNvSpPr>
          <p:nvPr/>
        </p:nvSpPr>
        <p:spPr bwMode="auto">
          <a:xfrm>
            <a:off x="795338" y="3194050"/>
            <a:ext cx="706437" cy="523875"/>
          </a:xfrm>
          <a:prstGeom prst="rect">
            <a:avLst/>
          </a:prstGeom>
          <a:solidFill>
            <a:srgbClr val="FF0000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Gill Sans MT" pitchFamily="34" charset="0"/>
              </a:rPr>
              <a:t>3</a:t>
            </a:r>
          </a:p>
        </p:txBody>
      </p:sp>
      <p:sp>
        <p:nvSpPr>
          <p:cNvPr id="93" name="Rectangle 129"/>
          <p:cNvSpPr>
            <a:spLocks noChangeArrowheads="1"/>
          </p:cNvSpPr>
          <p:nvPr/>
        </p:nvSpPr>
        <p:spPr bwMode="auto">
          <a:xfrm>
            <a:off x="762000" y="4038600"/>
            <a:ext cx="706437" cy="564679"/>
          </a:xfrm>
          <a:prstGeom prst="rect">
            <a:avLst/>
          </a:prstGeom>
          <a:solidFill>
            <a:srgbClr val="660066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Gill Sans MT" pitchFamily="34" charset="0"/>
              </a:rPr>
              <a:t>4</a:t>
            </a:r>
          </a:p>
        </p:txBody>
      </p:sp>
      <p:grpSp>
        <p:nvGrpSpPr>
          <p:cNvPr id="94" name="Group 130"/>
          <p:cNvGrpSpPr>
            <a:grpSpLocks/>
          </p:cNvGrpSpPr>
          <p:nvPr/>
        </p:nvGrpSpPr>
        <p:grpSpPr bwMode="auto">
          <a:xfrm>
            <a:off x="1447800" y="4038600"/>
            <a:ext cx="6845300" cy="564679"/>
            <a:chOff x="940" y="2687"/>
            <a:chExt cx="4312" cy="429"/>
          </a:xfrm>
        </p:grpSpPr>
        <p:grpSp>
          <p:nvGrpSpPr>
            <p:cNvPr id="95" name="Group 131"/>
            <p:cNvGrpSpPr>
              <a:grpSpLocks/>
            </p:cNvGrpSpPr>
            <p:nvPr/>
          </p:nvGrpSpPr>
          <p:grpSpPr bwMode="auto">
            <a:xfrm>
              <a:off x="4976" y="2901"/>
              <a:ext cx="168" cy="120"/>
              <a:chOff x="4176" y="3312"/>
              <a:chExt cx="192" cy="288"/>
            </a:xfrm>
          </p:grpSpPr>
          <p:sp>
            <p:nvSpPr>
              <p:cNvPr id="101" name="Rectangle 132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02" name="Rectangle 133"/>
              <p:cNvSpPr>
                <a:spLocks noChangeArrowheads="1"/>
              </p:cNvSpPr>
              <p:nvPr/>
            </p:nvSpPr>
            <p:spPr bwMode="auto">
              <a:xfrm>
                <a:off x="4272" y="3408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03" name="Rectangle 134"/>
              <p:cNvSpPr>
                <a:spLocks noChangeArrowheads="1"/>
              </p:cNvSpPr>
              <p:nvPr/>
            </p:nvSpPr>
            <p:spPr bwMode="auto">
              <a:xfrm>
                <a:off x="4176" y="3504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  <p:sp>
          <p:nvSpPr>
            <p:cNvPr id="96" name="Rectangle 135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40" y="2687"/>
              <a:ext cx="4312" cy="429"/>
            </a:xfrm>
            <a:prstGeom prst="rect">
              <a:avLst/>
            </a:prstGeom>
            <a:solidFill>
              <a:srgbClr val="660066">
                <a:alpha val="39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 dirty="0" smtClean="0">
                  <a:latin typeface="Gill Sans MT" pitchFamily="34" charset="0"/>
                </a:rPr>
                <a:t>Management related </a:t>
              </a:r>
              <a:r>
                <a:rPr lang="en-US" sz="2800" b="1" dirty="0" smtClean="0">
                  <a:latin typeface="Gill Sans MT" pitchFamily="34" charset="0"/>
                </a:rPr>
                <a:t>challenges</a:t>
              </a:r>
              <a:endParaRPr lang="en-US" sz="2800" b="1" dirty="0" smtClean="0">
                <a:latin typeface="Gill Sans MT" pitchFamily="34" charset="0"/>
              </a:endParaRPr>
            </a:p>
          </p:txBody>
        </p:sp>
        <p:grpSp>
          <p:nvGrpSpPr>
            <p:cNvPr id="97" name="Group 136"/>
            <p:cNvGrpSpPr>
              <a:grpSpLocks/>
            </p:cNvGrpSpPr>
            <p:nvPr/>
          </p:nvGrpSpPr>
          <p:grpSpPr bwMode="auto">
            <a:xfrm>
              <a:off x="4967" y="2839"/>
              <a:ext cx="168" cy="120"/>
              <a:chOff x="4176" y="3312"/>
              <a:chExt cx="192" cy="288"/>
            </a:xfrm>
          </p:grpSpPr>
          <p:sp>
            <p:nvSpPr>
              <p:cNvPr id="98" name="Rectangle 137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99" name="Rectangle 138"/>
              <p:cNvSpPr>
                <a:spLocks noChangeArrowheads="1"/>
              </p:cNvSpPr>
              <p:nvPr/>
            </p:nvSpPr>
            <p:spPr bwMode="auto">
              <a:xfrm>
                <a:off x="4272" y="3408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00" name="Rectangle 139"/>
              <p:cNvSpPr>
                <a:spLocks noChangeArrowheads="1"/>
              </p:cNvSpPr>
              <p:nvPr/>
            </p:nvSpPr>
            <p:spPr bwMode="auto">
              <a:xfrm>
                <a:off x="4176" y="3504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</p:grpSp>
      <p:grpSp>
        <p:nvGrpSpPr>
          <p:cNvPr id="104" name="Group 162"/>
          <p:cNvGrpSpPr>
            <a:grpSpLocks/>
          </p:cNvGrpSpPr>
          <p:nvPr/>
        </p:nvGrpSpPr>
        <p:grpSpPr bwMode="auto">
          <a:xfrm>
            <a:off x="1492250" y="3194050"/>
            <a:ext cx="6850063" cy="523875"/>
            <a:chOff x="940" y="2244"/>
            <a:chExt cx="4315" cy="398"/>
          </a:xfrm>
        </p:grpSpPr>
        <p:sp>
          <p:nvSpPr>
            <p:cNvPr id="105" name="Rectangle 163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40" y="2244"/>
              <a:ext cx="4315" cy="398"/>
            </a:xfrm>
            <a:prstGeom prst="rect">
              <a:avLst/>
            </a:prstGeom>
            <a:solidFill>
              <a:srgbClr val="FF0000">
                <a:alpha val="39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 dirty="0" smtClean="0">
                  <a:latin typeface="Gill Sans MT" pitchFamily="34" charset="0"/>
                </a:rPr>
                <a:t>Performance related challenges</a:t>
              </a:r>
              <a:endParaRPr lang="en-US" sz="2800" b="1" dirty="0">
                <a:latin typeface="Gill Sans MT" pitchFamily="34" charset="0"/>
              </a:endParaRPr>
            </a:p>
          </p:txBody>
        </p:sp>
        <p:grpSp>
          <p:nvGrpSpPr>
            <p:cNvPr id="106" name="Group 164"/>
            <p:cNvGrpSpPr>
              <a:grpSpLocks/>
            </p:cNvGrpSpPr>
            <p:nvPr/>
          </p:nvGrpSpPr>
          <p:grpSpPr bwMode="auto">
            <a:xfrm>
              <a:off x="4975" y="2385"/>
              <a:ext cx="168" cy="120"/>
              <a:chOff x="4176" y="3312"/>
              <a:chExt cx="192" cy="288"/>
            </a:xfrm>
          </p:grpSpPr>
          <p:sp>
            <p:nvSpPr>
              <p:cNvPr id="107" name="Rectangle 165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8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08" name="Rectangle 166"/>
              <p:cNvSpPr>
                <a:spLocks noChangeArrowheads="1"/>
              </p:cNvSpPr>
              <p:nvPr/>
            </p:nvSpPr>
            <p:spPr bwMode="auto">
              <a:xfrm>
                <a:off x="4272" y="3408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8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09" name="Rectangle 167"/>
              <p:cNvSpPr>
                <a:spLocks noChangeArrowheads="1"/>
              </p:cNvSpPr>
              <p:nvPr/>
            </p:nvSpPr>
            <p:spPr bwMode="auto">
              <a:xfrm>
                <a:off x="4176" y="3504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28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</p:grpSp>
      <p:sp>
        <p:nvSpPr>
          <p:cNvPr id="110" name="Rectangle 168"/>
          <p:cNvSpPr>
            <a:spLocks noChangeArrowheads="1"/>
          </p:cNvSpPr>
          <p:nvPr/>
        </p:nvSpPr>
        <p:spPr bwMode="auto">
          <a:xfrm>
            <a:off x="741363" y="4800600"/>
            <a:ext cx="706437" cy="523875"/>
          </a:xfrm>
          <a:prstGeom prst="rect">
            <a:avLst/>
          </a:prstGeom>
          <a:solidFill>
            <a:srgbClr val="0066FF">
              <a:alpha val="5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Gill Sans MT" pitchFamily="34" charset="0"/>
              </a:rPr>
              <a:t>5</a:t>
            </a:r>
          </a:p>
        </p:txBody>
      </p:sp>
      <p:grpSp>
        <p:nvGrpSpPr>
          <p:cNvPr id="111" name="Group 169"/>
          <p:cNvGrpSpPr>
            <a:grpSpLocks/>
          </p:cNvGrpSpPr>
          <p:nvPr/>
        </p:nvGrpSpPr>
        <p:grpSpPr bwMode="auto">
          <a:xfrm>
            <a:off x="1447800" y="4800600"/>
            <a:ext cx="6850063" cy="523875"/>
            <a:chOff x="912" y="3255"/>
            <a:chExt cx="4315" cy="398"/>
          </a:xfrm>
        </p:grpSpPr>
        <p:sp>
          <p:nvSpPr>
            <p:cNvPr id="112" name="Rectangle 170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912" y="3255"/>
              <a:ext cx="4315" cy="398"/>
            </a:xfrm>
            <a:prstGeom prst="rect">
              <a:avLst/>
            </a:prstGeom>
            <a:solidFill>
              <a:srgbClr val="0066FF">
                <a:alpha val="39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 dirty="0" smtClean="0">
                  <a:latin typeface="Gill Sans MT" pitchFamily="34" charset="0"/>
                </a:rPr>
                <a:t>Challenges in Testing</a:t>
              </a:r>
              <a:endParaRPr lang="en-US" sz="2800" b="1" dirty="0">
                <a:latin typeface="Gill Sans MT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grpSp>
          <p:nvGrpSpPr>
            <p:cNvPr id="113" name="Group 171"/>
            <p:cNvGrpSpPr>
              <a:grpSpLocks/>
            </p:cNvGrpSpPr>
            <p:nvPr/>
          </p:nvGrpSpPr>
          <p:grpSpPr bwMode="auto">
            <a:xfrm>
              <a:off x="4975" y="3394"/>
              <a:ext cx="168" cy="120"/>
              <a:chOff x="4176" y="3312"/>
              <a:chExt cx="192" cy="288"/>
            </a:xfrm>
          </p:grpSpPr>
          <p:sp>
            <p:nvSpPr>
              <p:cNvPr id="114" name="Rectangle 172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15" name="Rectangle 173"/>
              <p:cNvSpPr>
                <a:spLocks noChangeArrowheads="1"/>
              </p:cNvSpPr>
              <p:nvPr/>
            </p:nvSpPr>
            <p:spPr bwMode="auto">
              <a:xfrm>
                <a:off x="4272" y="3408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116" name="Rectangle 174"/>
              <p:cNvSpPr>
                <a:spLocks noChangeArrowheads="1"/>
              </p:cNvSpPr>
              <p:nvPr/>
            </p:nvSpPr>
            <p:spPr bwMode="auto">
              <a:xfrm>
                <a:off x="4176" y="3504"/>
                <a:ext cx="96" cy="96"/>
              </a:xfrm>
              <a:prstGeom prst="rect">
                <a:avLst/>
              </a:prstGeom>
              <a:solidFill>
                <a:schemeClr val="bg1">
                  <a:alpha val="39999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600">
                  <a:latin typeface="Gill Sans MT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</p:txBody>
      </p:sp>
      <p:sp>
        <p:nvSpPr>
          <p:cNvPr id="61443" name="Text Placeholder 10"/>
          <p:cNvSpPr>
            <a:spLocks noGrp="1"/>
          </p:cNvSpPr>
          <p:nvPr>
            <p:ph type="body" idx="1"/>
          </p:nvPr>
        </p:nvSpPr>
        <p:spPr>
          <a:xfrm>
            <a:off x="1212850" y="4419600"/>
            <a:ext cx="7772400" cy="4445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When &gt; Where &gt;How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/>
          <p:cNvSpPr>
            <a:spLocks noGrp="1"/>
          </p:cNvSpPr>
          <p:nvPr>
            <p:ph type="title"/>
          </p:nvPr>
        </p:nvSpPr>
        <p:spPr>
          <a:xfrm>
            <a:off x="-6679" y="299850"/>
            <a:ext cx="7563358" cy="914400"/>
          </a:xfrm>
        </p:spPr>
        <p:txBody>
          <a:bodyPr/>
          <a:lstStyle/>
          <a:p>
            <a:r>
              <a:rPr lang="en-US" dirty="0" smtClean="0"/>
              <a:t>Brief Background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152400" y="1371600"/>
            <a:ext cx="8610600" cy="5029200"/>
            <a:chOff x="152400" y="1371600"/>
            <a:chExt cx="8610600" cy="5029200"/>
          </a:xfrm>
        </p:grpSpPr>
        <p:sp>
          <p:nvSpPr>
            <p:cNvPr id="5" name="Rounded Rectangle 4"/>
            <p:cNvSpPr/>
            <p:nvPr/>
          </p:nvSpPr>
          <p:spPr>
            <a:xfrm>
              <a:off x="900516" y="5252049"/>
              <a:ext cx="5630321" cy="6081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Host OS (Supporting Virtualization)</a:t>
              </a:r>
              <a:endParaRPr lang="en-US" dirty="0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2133600" y="5860211"/>
              <a:ext cx="1649069" cy="5405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Hardware A</a:t>
              </a:r>
              <a:endParaRPr lang="en-US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828971" y="4170872"/>
              <a:ext cx="1710478" cy="946030"/>
            </a:xfrm>
            <a:prstGeom prst="roundRect">
              <a:avLst/>
            </a:prstGeom>
            <a:solidFill>
              <a:srgbClr val="D2DD8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VM1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595652" y="4170872"/>
              <a:ext cx="1710478" cy="946030"/>
            </a:xfrm>
            <a:prstGeom prst="roundRect">
              <a:avLst/>
            </a:prstGeom>
            <a:solidFill>
              <a:srgbClr val="D2DD8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VM2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016658" y="4170872"/>
              <a:ext cx="1710478" cy="946030"/>
            </a:xfrm>
            <a:prstGeom prst="roundRect">
              <a:avLst/>
            </a:prstGeom>
            <a:solidFill>
              <a:srgbClr val="D2DD8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2">
                      <a:lumMod val="75000"/>
                    </a:schemeClr>
                  </a:solidFill>
                </a:rPr>
                <a:t>VMn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390295" y="4711460"/>
              <a:ext cx="570159" cy="0"/>
            </a:xfrm>
            <a:prstGeom prst="line">
              <a:avLst/>
            </a:prstGeom>
            <a:ln w="2222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1220343" y="3900577"/>
              <a:ext cx="926509" cy="4054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2987024" y="3900577"/>
              <a:ext cx="926509" cy="4054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5408030" y="3968151"/>
              <a:ext cx="926509" cy="4054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904304" y="5860211"/>
              <a:ext cx="1710478" cy="5405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Hardware B</a:t>
              </a:r>
              <a:endParaRPr lang="en-US" dirty="0"/>
            </a:p>
          </p:txBody>
        </p:sp>
        <p:sp>
          <p:nvSpPr>
            <p:cNvPr id="17" name="Cloud Callout 16"/>
            <p:cNvSpPr/>
            <p:nvPr/>
          </p:nvSpPr>
          <p:spPr>
            <a:xfrm>
              <a:off x="301170" y="2819400"/>
              <a:ext cx="6556830" cy="1756913"/>
            </a:xfrm>
            <a:prstGeom prst="cloudCallout">
              <a:avLst/>
            </a:prstGeom>
            <a:solidFill>
              <a:schemeClr val="accent1">
                <a:alpha val="2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Virtual Eco-System (Cloud?)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Rounded Rectangular Callout 18"/>
            <p:cNvSpPr/>
            <p:nvPr/>
          </p:nvSpPr>
          <p:spPr>
            <a:xfrm>
              <a:off x="152400" y="1447800"/>
              <a:ext cx="2590800" cy="1219200"/>
            </a:xfrm>
            <a:prstGeom prst="wedgeRoundRectCallout">
              <a:avLst>
                <a:gd name="adj1" fmla="val 50746"/>
                <a:gd name="adj2" fmla="val 99300"/>
                <a:gd name="adj3" fmla="val 16667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1. Utilization</a:t>
              </a:r>
            </a:p>
            <a:p>
              <a:pPr algn="ctr"/>
              <a:r>
                <a:rPr lang="en-US" dirty="0" smtClean="0"/>
                <a:t>2. Cost Benefit</a:t>
              </a:r>
            </a:p>
            <a:p>
              <a:pPr algn="ctr"/>
              <a:r>
                <a:rPr lang="en-US" dirty="0" smtClean="0"/>
                <a:t>3. User Experience</a:t>
              </a:r>
              <a:endParaRPr lang="en-US" dirty="0"/>
            </a:p>
          </p:txBody>
        </p:sp>
        <p:sp>
          <p:nvSpPr>
            <p:cNvPr id="20" name="Rounded Rectangular Callout 19"/>
            <p:cNvSpPr/>
            <p:nvPr/>
          </p:nvSpPr>
          <p:spPr>
            <a:xfrm>
              <a:off x="5791200" y="1371600"/>
              <a:ext cx="2971800" cy="1295400"/>
            </a:xfrm>
            <a:prstGeom prst="wedgeRoundRectCallout">
              <a:avLst>
                <a:gd name="adj1" fmla="val -45038"/>
                <a:gd name="adj2" fmla="val 87912"/>
                <a:gd name="adj3" fmla="val 16667"/>
              </a:avLst>
            </a:prstGeom>
            <a:solidFill>
              <a:srgbClr val="FF99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Challenges/</a:t>
              </a:r>
            </a:p>
            <a:p>
              <a:pPr algn="ctr"/>
              <a:r>
                <a:rPr lang="en-US" dirty="0" smtClean="0"/>
                <a:t>Opportunities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System related challenges</a:t>
            </a:r>
            <a:endParaRPr lang="en-US" dirty="0"/>
          </a:p>
        </p:txBody>
      </p:sp>
      <p:sp>
        <p:nvSpPr>
          <p:cNvPr id="59395" name="Text Placeholder 10"/>
          <p:cNvSpPr>
            <a:spLocks noGrp="1"/>
          </p:cNvSpPr>
          <p:nvPr>
            <p:ph type="body" idx="1"/>
          </p:nvPr>
        </p:nvSpPr>
        <p:spPr>
          <a:xfrm>
            <a:off x="1212850" y="4419600"/>
            <a:ext cx="7772400" cy="4445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When &gt; Where &gt;How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>
            <a:lvl1pPr>
              <a:defRPr sz="2000">
                <a:latin typeface="Gill Sans MT" pitchFamily="34" charset="0"/>
              </a:defRPr>
            </a:lvl1pPr>
            <a:lvl2pPr>
              <a:defRPr sz="1800">
                <a:latin typeface="Gill Sans MT" pitchFamily="34" charset="0"/>
              </a:defRPr>
            </a:lvl2pPr>
            <a:lvl3pPr>
              <a:defRPr sz="1600">
                <a:latin typeface="Gill Sans MT" pitchFamily="34" charset="0"/>
              </a:defRPr>
            </a:lvl3pPr>
            <a:lvl4pPr>
              <a:defRPr sz="1400">
                <a:latin typeface="Gill Sans MT" pitchFamily="34" charset="0"/>
              </a:defRPr>
            </a:lvl4pPr>
            <a:lvl5pPr>
              <a:defRPr sz="1200">
                <a:latin typeface="Gill Sans MT" pitchFamily="34" charset="0"/>
              </a:defRPr>
            </a:lvl5pPr>
          </a:lstStyle>
          <a:p>
            <a:r>
              <a:rPr lang="en-US" dirty="0" smtClean="0"/>
              <a:t>Effective </a:t>
            </a:r>
            <a:r>
              <a:rPr lang="en-US" b="1" dirty="0" smtClean="0"/>
              <a:t>mimic</a:t>
            </a:r>
            <a:r>
              <a:rPr lang="en-US" dirty="0" smtClean="0"/>
              <a:t>king of existing Native System</a:t>
            </a:r>
          </a:p>
          <a:p>
            <a:r>
              <a:rPr lang="en-US" dirty="0" smtClean="0"/>
              <a:t>Virtualized </a:t>
            </a:r>
            <a:r>
              <a:rPr lang="en-US" b="1" dirty="0" smtClean="0"/>
              <a:t>IA64/SPARC/ARM</a:t>
            </a:r>
            <a:r>
              <a:rPr lang="en-US" dirty="0" smtClean="0"/>
              <a:t> hardware</a:t>
            </a:r>
          </a:p>
        </p:txBody>
      </p:sp>
      <p:sp>
        <p:nvSpPr>
          <p:cNvPr id="7" name="Title 7"/>
          <p:cNvSpPr>
            <a:spLocks noGrp="1"/>
          </p:cNvSpPr>
          <p:nvPr>
            <p:ph type="title"/>
          </p:nvPr>
        </p:nvSpPr>
        <p:spPr>
          <a:xfrm>
            <a:off x="-6679" y="299850"/>
            <a:ext cx="7563358" cy="914400"/>
          </a:xfrm>
        </p:spPr>
        <p:txBody>
          <a:bodyPr/>
          <a:lstStyle/>
          <a:p>
            <a:r>
              <a:rPr lang="en-US" dirty="0" smtClean="0"/>
              <a:t>Native System Support</a:t>
            </a:r>
            <a:endParaRPr lang="en-US" dirty="0"/>
          </a:p>
        </p:txBody>
      </p:sp>
      <p:pic>
        <p:nvPicPr>
          <p:cNvPr id="4" name="Picture 3" descr="Itani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895600"/>
            <a:ext cx="2217420" cy="2463800"/>
          </a:xfrm>
          <a:prstGeom prst="rect">
            <a:avLst/>
          </a:prstGeom>
        </p:spPr>
      </p:pic>
      <p:pic>
        <p:nvPicPr>
          <p:cNvPr id="5" name="Picture 4" descr="sun-ultrasparc-t2-process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2819400"/>
            <a:ext cx="2457450" cy="2476500"/>
          </a:xfrm>
          <a:prstGeom prst="rect">
            <a:avLst/>
          </a:prstGeom>
        </p:spPr>
      </p:pic>
      <p:pic>
        <p:nvPicPr>
          <p:cNvPr id="6" name="Picture 5" descr="arm_corte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2997200"/>
            <a:ext cx="2144971" cy="2108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 bwMode="auto">
          <a:xfrm>
            <a:off x="457200" y="6096000"/>
            <a:ext cx="342900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These Graphics are Copyright</a:t>
            </a:r>
            <a:r>
              <a:rPr kumimoji="0" lang="en-US" sz="105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 of respective owners.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Underlying Hardware support for virtualization</a:t>
            </a:r>
          </a:p>
          <a:p>
            <a:r>
              <a:rPr lang="en-US" dirty="0" smtClean="0"/>
              <a:t>Development of </a:t>
            </a:r>
            <a:r>
              <a:rPr lang="en-US" b="1" dirty="0" smtClean="0"/>
              <a:t>High Availability Hardware system</a:t>
            </a:r>
            <a:r>
              <a:rPr lang="en-US" dirty="0" smtClean="0"/>
              <a:t> to support Virtualized eco-system</a:t>
            </a:r>
          </a:p>
          <a:p>
            <a:r>
              <a:rPr lang="en-US" dirty="0" smtClean="0"/>
              <a:t>Effective </a:t>
            </a:r>
            <a:r>
              <a:rPr lang="en-US" b="1" dirty="0" smtClean="0"/>
              <a:t>integration of legacy system </a:t>
            </a:r>
            <a:r>
              <a:rPr lang="en-US" dirty="0" smtClean="0"/>
              <a:t>to the new virtualized eco-system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Native System Dependency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Host OS support along with actual underlying hardware for </a:t>
            </a:r>
            <a:r>
              <a:rPr lang="en-US" b="1" dirty="0" smtClean="0"/>
              <a:t>effective separation </a:t>
            </a:r>
            <a:r>
              <a:rPr lang="en-US" dirty="0" smtClean="0"/>
              <a:t>of </a:t>
            </a:r>
          </a:p>
          <a:p>
            <a:pPr lvl="1"/>
            <a:r>
              <a:rPr lang="en-US" dirty="0" smtClean="0"/>
              <a:t>Process Space</a:t>
            </a:r>
          </a:p>
          <a:p>
            <a:pPr lvl="1"/>
            <a:r>
              <a:rPr lang="en-US" dirty="0" smtClean="0"/>
              <a:t>Data Space</a:t>
            </a:r>
          </a:p>
          <a:p>
            <a:r>
              <a:rPr lang="en-US" dirty="0" smtClean="0"/>
              <a:t>Skepticism by customers of their </a:t>
            </a:r>
            <a:r>
              <a:rPr lang="en-US" b="1" dirty="0" smtClean="0"/>
              <a:t>Data Confidentiality</a:t>
            </a:r>
          </a:p>
          <a:p>
            <a:r>
              <a:rPr lang="en-US" b="1" dirty="0" smtClean="0"/>
              <a:t>Storage virtualization</a:t>
            </a:r>
            <a:r>
              <a:rPr lang="en-US" dirty="0" smtClean="0"/>
              <a:t> has some answers with challenges in performance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Level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related challenges</a:t>
            </a:r>
            <a:endParaRPr lang="en-US" dirty="0"/>
          </a:p>
        </p:txBody>
      </p:sp>
      <p:sp>
        <p:nvSpPr>
          <p:cNvPr id="59395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When &gt; Where &gt;How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pro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sz="2000" b="0" i="0" u="none" strike="noStrike" kern="1200" cap="none" spc="0" normalizeH="0" baseline="0" noProof="0" dirty="0" smtClean="0">
            <a:ln>
              <a:noFill/>
            </a:ln>
            <a:solidFill>
              <a:schemeClr val="tx1">
                <a:tint val="75000"/>
              </a:schemeClr>
            </a:solidFill>
            <a:effectLst/>
            <a:uLnTx/>
            <a:uFillTx/>
            <a:latin typeface="Gill Sans MT" pitchFamily="34" charset="0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Wipro Presentation Template</Template>
  <TotalTime>2931</TotalTime>
  <Words>359</Words>
  <Application>Microsoft Office PowerPoint</Application>
  <PresentationFormat>On-screen Show (4:3)</PresentationFormat>
  <Paragraphs>103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Wipro Presentation Template</vt:lpstr>
      <vt:lpstr>New Challenges for Virtualization</vt:lpstr>
      <vt:lpstr>Agenda</vt:lpstr>
      <vt:lpstr>Background</vt:lpstr>
      <vt:lpstr>Brief Background</vt:lpstr>
      <vt:lpstr>Underlying System related challenges</vt:lpstr>
      <vt:lpstr>Native System Support</vt:lpstr>
      <vt:lpstr>Native System Dependency</vt:lpstr>
      <vt:lpstr>System Level Security</vt:lpstr>
      <vt:lpstr>Performance related challenges</vt:lpstr>
      <vt:lpstr>Performance</vt:lpstr>
      <vt:lpstr>Management related challenges</vt:lpstr>
      <vt:lpstr>Infrastructure Management</vt:lpstr>
      <vt:lpstr>License Management</vt:lpstr>
      <vt:lpstr>IP Authenticity</vt:lpstr>
      <vt:lpstr>Challenges in Testing</vt:lpstr>
      <vt:lpstr>Testing of Virtual System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Wipro Presentation Template</dc:title>
  <dc:subject>Standard Presentation Template</dc:subject>
  <dc:creator>Wipro Corporate</dc:creator>
  <cp:lastModifiedBy>seshw</cp:lastModifiedBy>
  <cp:revision>49</cp:revision>
  <dcterms:created xsi:type="dcterms:W3CDTF">2009-01-08T09:32:31Z</dcterms:created>
  <dcterms:modified xsi:type="dcterms:W3CDTF">2011-01-27T15:21:08Z</dcterms:modified>
</cp:coreProperties>
</file>